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sldIdLst>
    <p:sldId id="256" r:id="rId2"/>
    <p:sldId id="257" r:id="rId3"/>
    <p:sldId id="258" r:id="rId4"/>
    <p:sldId id="260" r:id="rId5"/>
    <p:sldId id="278" r:id="rId6"/>
    <p:sldId id="261" r:id="rId7"/>
    <p:sldId id="264" r:id="rId8"/>
    <p:sldId id="265" r:id="rId9"/>
    <p:sldId id="266" r:id="rId10"/>
    <p:sldId id="269" r:id="rId11"/>
    <p:sldId id="267" r:id="rId12"/>
    <p:sldId id="270" r:id="rId13"/>
    <p:sldId id="282" r:id="rId14"/>
    <p:sldId id="283" r:id="rId15"/>
    <p:sldId id="271" r:id="rId16"/>
    <p:sldId id="272" r:id="rId17"/>
    <p:sldId id="274" r:id="rId18"/>
    <p:sldId id="284" r:id="rId19"/>
    <p:sldId id="285" r:id="rId20"/>
    <p:sldId id="279" r:id="rId21"/>
    <p:sldId id="276" r:id="rId22"/>
    <p:sldId id="280" r:id="rId23"/>
    <p:sldId id="281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42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52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59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97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051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811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600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287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93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3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8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3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4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4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9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9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4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rgbClr val="FFFFFF"/>
                </a:solidFill>
              </a:rPr>
              <a:t>Raft Engine-</a:t>
            </a:r>
            <a:r>
              <a:rPr lang="en-US" altLang="en-US" b="1" dirty="0">
                <a:solidFill>
                  <a:srgbClr val="FFFFFF"/>
                </a:solidFill>
              </a:rPr>
              <a:t/>
            </a:r>
            <a:br>
              <a:rPr lang="en-US" altLang="en-US" b="1" dirty="0">
                <a:solidFill>
                  <a:srgbClr val="FFFFFF"/>
                </a:solidFill>
              </a:rPr>
            </a:br>
            <a:r>
              <a:rPr lang="en-US" altLang="en-US" b="1" dirty="0" smtClean="0">
                <a:solidFill>
                  <a:srgbClr val="FFFFFF"/>
                </a:solidFill>
              </a:rPr>
              <a:t>A Consensus </a:t>
            </a:r>
            <a:r>
              <a:rPr lang="en-US" altLang="en-US" b="1" dirty="0">
                <a:solidFill>
                  <a:srgbClr val="FFFFFF"/>
                </a:solidFill>
              </a:rPr>
              <a:t>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													</a:t>
            </a:r>
            <a:r>
              <a:rPr lang="en-US" dirty="0" err="1" smtClean="0"/>
              <a:t>Shilpita</a:t>
            </a:r>
            <a:r>
              <a:rPr lang="en-US" dirty="0" smtClean="0"/>
              <a:t> Roy</a:t>
            </a:r>
          </a:p>
          <a:p>
            <a:r>
              <a:rPr lang="en-US" dirty="0"/>
              <a:t>	</a:t>
            </a:r>
            <a:r>
              <a:rPr lang="en-US" dirty="0" smtClean="0"/>
              <a:t>												Sruthi Gottumukkala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 elections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No candidate obtains a majority of the </a:t>
            </a:r>
            <a:r>
              <a:rPr lang="en-US" altLang="en-US" dirty="0" smtClean="0"/>
              <a:t>votes, its called a </a:t>
            </a:r>
            <a:r>
              <a:rPr lang="en-US" altLang="en-US" b="1" dirty="0" smtClean="0"/>
              <a:t>Split Election</a:t>
            </a:r>
            <a:endParaRPr lang="en-US" altLang="en-US" b="1" dirty="0"/>
          </a:p>
          <a:p>
            <a:r>
              <a:rPr lang="en-US" altLang="en-US" dirty="0"/>
              <a:t>Each candidate will time out and start a new election</a:t>
            </a:r>
          </a:p>
          <a:p>
            <a:pPr lvl="1"/>
            <a:r>
              <a:rPr lang="en-US" altLang="en-US" dirty="0"/>
              <a:t>After incrementing its term number</a:t>
            </a:r>
          </a:p>
          <a:p>
            <a:r>
              <a:rPr lang="en-US" altLang="en-US" dirty="0"/>
              <a:t>Raft uses randomized election timeouts</a:t>
            </a:r>
          </a:p>
          <a:p>
            <a:pPr lvl="1"/>
            <a:r>
              <a:rPr lang="en-US" altLang="en-US" dirty="0"/>
              <a:t>Chosen randomly from a fixed interval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8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Winning an 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Must receive votes from a majority of the servers in the cluster for the same </a:t>
            </a:r>
            <a:r>
              <a:rPr lang="en-US" altLang="en-US" dirty="0" smtClean="0"/>
              <a:t>term</a:t>
            </a:r>
            <a:endParaRPr lang="en-US" altLang="en-US" dirty="0"/>
          </a:p>
          <a:p>
            <a:r>
              <a:rPr lang="en-US" altLang="en-US" dirty="0" smtClean="0"/>
              <a:t>Majority </a:t>
            </a:r>
            <a:r>
              <a:rPr lang="en-US" altLang="en-US" dirty="0"/>
              <a:t>rule ensures that at most one candidate can win the election </a:t>
            </a:r>
          </a:p>
          <a:p>
            <a:pPr marL="342900" lvl="1" indent="-342900"/>
            <a:r>
              <a:rPr lang="en-US" altLang="en-US" dirty="0"/>
              <a:t>Winner becomes </a:t>
            </a:r>
            <a:r>
              <a:rPr lang="en-US" altLang="en-US" b="1" i="1" dirty="0"/>
              <a:t>leader</a:t>
            </a:r>
            <a:r>
              <a:rPr lang="en-US" altLang="en-US" dirty="0"/>
              <a:t> and sends heartbeat messages to all of the other servers </a:t>
            </a:r>
            <a:r>
              <a:rPr lang="en-US" altLang="en-US" dirty="0" smtClean="0"/>
              <a:t>to </a:t>
            </a:r>
            <a:r>
              <a:rPr lang="en-US" altLang="en-US" dirty="0"/>
              <a:t>assert its new role </a:t>
            </a:r>
            <a:endParaRPr lang="en-US" altLang="en-US" dirty="0" smtClean="0"/>
          </a:p>
          <a:p>
            <a:pPr marL="342900" lvl="1" indent="-342900"/>
            <a:r>
              <a:rPr lang="en-US" altLang="en-US" dirty="0" smtClean="0"/>
              <a:t>All other Candidates on receiving a Heartbeat from a new genuine become </a:t>
            </a:r>
            <a:r>
              <a:rPr lang="en-US" altLang="en-US" b="1" dirty="0" smtClean="0"/>
              <a:t>Followers</a:t>
            </a:r>
            <a:endParaRPr lang="en-US" altLang="en-US" b="1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Leader </a:t>
            </a:r>
            <a:endParaRPr lang="en-US" altLang="en-US" dirty="0"/>
          </a:p>
          <a:p>
            <a:pPr lvl="1"/>
            <a:r>
              <a:rPr lang="en-US" altLang="en-US" sz="1800" dirty="0"/>
              <a:t> </a:t>
            </a:r>
            <a:r>
              <a:rPr lang="en-US" altLang="en-US" sz="1800" dirty="0" smtClean="0"/>
              <a:t>Sends AppendEntry </a:t>
            </a:r>
          </a:p>
          <a:p>
            <a:pPr lvl="2"/>
            <a:r>
              <a:rPr lang="en-US" altLang="en-US" dirty="0" smtClean="0"/>
              <a:t>If there is no Data, sends null </a:t>
            </a:r>
            <a:r>
              <a:rPr lang="en-US" altLang="en-US" dirty="0" err="1" smtClean="0"/>
              <a:t>AppendEntries</a:t>
            </a:r>
            <a:r>
              <a:rPr lang="en-US" altLang="en-US" dirty="0" smtClean="0"/>
              <a:t> </a:t>
            </a:r>
          </a:p>
          <a:p>
            <a:pPr lvl="2"/>
            <a:r>
              <a:rPr lang="en-US" altLang="en-US" dirty="0" smtClean="0"/>
              <a:t>On receiving Data, it sends the data along with last committed data</a:t>
            </a:r>
            <a:endParaRPr lang="en-US" altLang="en-US" dirty="0"/>
          </a:p>
          <a:p>
            <a:pPr lvl="1"/>
            <a:r>
              <a:rPr lang="en-US" altLang="en-US" sz="1800" dirty="0" smtClean="0"/>
              <a:t>On receiving majority of the acknowledgement from followers, appends the data to the state machine (commits)</a:t>
            </a:r>
          </a:p>
          <a:p>
            <a:pPr lvl="1"/>
            <a:r>
              <a:rPr lang="en-US" altLang="en-US" sz="1800" dirty="0" smtClean="0"/>
              <a:t>In next </a:t>
            </a:r>
            <a:r>
              <a:rPr lang="en-US" altLang="en-US" sz="1800" b="1" dirty="0" smtClean="0"/>
              <a:t>AppendEntry</a:t>
            </a:r>
            <a:r>
              <a:rPr lang="en-US" altLang="en-US" sz="1800" dirty="0" smtClean="0"/>
              <a:t>, this is sent as </a:t>
            </a:r>
            <a:r>
              <a:rPr lang="en-US" altLang="en-US" sz="1800" b="1" dirty="0" smtClean="0"/>
              <a:t>Last Committed Data </a:t>
            </a:r>
            <a:endParaRPr lang="en-US" altLang="en-US" dirty="0"/>
          </a:p>
          <a:p>
            <a:pPr lvl="1"/>
            <a:r>
              <a:rPr lang="en-US" altLang="en-US" sz="1800" dirty="0" smtClean="0"/>
              <a:t>This ensures that the logs are replicated on all machines at some point in time.</a:t>
            </a:r>
          </a:p>
        </p:txBody>
      </p:sp>
    </p:spTree>
    <p:extLst>
      <p:ext uri="{BB962C8B-B14F-4D97-AF65-F5344CB8AC3E}">
        <p14:creationId xmlns:p14="http://schemas.microsoft.com/office/powerpoint/2010/main" val="54952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Followers</a:t>
            </a:r>
          </a:p>
          <a:p>
            <a:pPr lvl="1"/>
            <a:r>
              <a:rPr lang="en-US" dirty="0" smtClean="0"/>
              <a:t>Log is replicated in followers in a </a:t>
            </a:r>
            <a:r>
              <a:rPr lang="en-US" b="1" dirty="0" smtClean="0"/>
              <a:t>2 Phase Commit</a:t>
            </a:r>
          </a:p>
          <a:p>
            <a:pPr lvl="1"/>
            <a:r>
              <a:rPr lang="en-US" dirty="0" smtClean="0"/>
              <a:t>Each follower has its own local state machine and a flush entry.</a:t>
            </a:r>
          </a:p>
          <a:p>
            <a:pPr lvl="1"/>
            <a:r>
              <a:rPr lang="en-US" dirty="0" smtClean="0"/>
              <a:t>On receiving </a:t>
            </a:r>
            <a:r>
              <a:rPr lang="en-US" b="1" dirty="0" smtClean="0"/>
              <a:t>AppendEntry</a:t>
            </a:r>
            <a:r>
              <a:rPr lang="en-US" dirty="0" smtClean="0"/>
              <a:t> request, follower verifies,</a:t>
            </a:r>
          </a:p>
          <a:p>
            <a:pPr lvl="2"/>
            <a:r>
              <a:rPr lang="en-US" dirty="0" smtClean="0"/>
              <a:t>Reply </a:t>
            </a:r>
            <a:r>
              <a:rPr lang="en-US" dirty="0"/>
              <a:t>false if term &lt; </a:t>
            </a:r>
            <a:r>
              <a:rPr lang="en-US" dirty="0" err="1"/>
              <a:t>currentTerm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Reply </a:t>
            </a:r>
            <a:r>
              <a:rPr lang="en-US" dirty="0"/>
              <a:t>false </a:t>
            </a:r>
            <a:r>
              <a:rPr lang="en-US" dirty="0" smtClean="0"/>
              <a:t>if </a:t>
            </a:r>
            <a:r>
              <a:rPr lang="en-US" dirty="0"/>
              <a:t>log doesn’t contain an entry at </a:t>
            </a:r>
            <a:r>
              <a:rPr lang="en-US" dirty="0" err="1"/>
              <a:t>prevLogIndex</a:t>
            </a:r>
            <a:r>
              <a:rPr lang="en-US" dirty="0"/>
              <a:t> </a:t>
            </a:r>
            <a:r>
              <a:rPr lang="en-US" dirty="0" smtClean="0"/>
              <a:t> whose </a:t>
            </a:r>
            <a:r>
              <a:rPr lang="en-US" dirty="0"/>
              <a:t>term matches </a:t>
            </a:r>
            <a:r>
              <a:rPr lang="en-US" dirty="0" err="1" smtClean="0"/>
              <a:t>prevLogTerm</a:t>
            </a:r>
            <a:endParaRPr lang="en-US" dirty="0" smtClean="0"/>
          </a:p>
          <a:p>
            <a:pPr lvl="2"/>
            <a:r>
              <a:rPr lang="en-US" dirty="0" smtClean="0"/>
              <a:t>Reply true when Last Committed Entry received == flush entry.</a:t>
            </a:r>
          </a:p>
          <a:p>
            <a:pPr lvl="2"/>
            <a:r>
              <a:rPr lang="en-US" dirty="0" smtClean="0"/>
              <a:t>Add flush entry to the local state machine and copy the new data in flush entry. </a:t>
            </a:r>
          </a:p>
        </p:txBody>
      </p:sp>
    </p:spTree>
    <p:extLst>
      <p:ext uri="{BB962C8B-B14F-4D97-AF65-F5344CB8AC3E}">
        <p14:creationId xmlns:p14="http://schemas.microsoft.com/office/powerpoint/2010/main" val="37663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Major Design Decisions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 Forming a Distributed cluster of servers</a:t>
            </a:r>
          </a:p>
          <a:p>
            <a:pPr lvl="1"/>
            <a:r>
              <a:rPr lang="en-US" sz="2000" dirty="0" smtClean="0"/>
              <a:t>Jgroups vs RMI</a:t>
            </a:r>
          </a:p>
          <a:p>
            <a:pPr marL="342900" lvl="1" indent="-342900"/>
            <a:r>
              <a:rPr lang="en-US" sz="2000" dirty="0" smtClean="0"/>
              <a:t>Implementing RMI over communicating </a:t>
            </a:r>
            <a:r>
              <a:rPr lang="en-US" sz="2000" dirty="0"/>
              <a:t>sockets </a:t>
            </a:r>
            <a:endParaRPr lang="en-US" sz="2000" dirty="0" smtClean="0"/>
          </a:p>
          <a:p>
            <a:pPr marL="742950" lvl="2" indent="-342900"/>
            <a:r>
              <a:rPr lang="en-US" sz="1800" dirty="0" smtClean="0"/>
              <a:t>Socket already in use exception</a:t>
            </a:r>
          </a:p>
          <a:p>
            <a:pPr marL="342900" lvl="1" indent="-342900"/>
            <a:r>
              <a:rPr lang="en-US" sz="2000" dirty="0"/>
              <a:t>Committing after a Log Replication over all </a:t>
            </a:r>
            <a:r>
              <a:rPr lang="en-US" sz="2000" dirty="0" smtClean="0"/>
              <a:t>servers</a:t>
            </a:r>
          </a:p>
          <a:p>
            <a:pPr marL="742950" lvl="2" indent="-342900"/>
            <a:r>
              <a:rPr lang="en-US" sz="1800" dirty="0" smtClean="0"/>
              <a:t>A 2 phase commit</a:t>
            </a:r>
            <a:endParaRPr lang="en-US" sz="2000" dirty="0" smtClean="0"/>
          </a:p>
          <a:p>
            <a:pPr marL="342900" lvl="1" indent="-342900"/>
            <a:r>
              <a:rPr lang="en-US" sz="2000" dirty="0"/>
              <a:t>Maintaining Safety of state </a:t>
            </a:r>
            <a:r>
              <a:rPr lang="en-US" sz="2000" dirty="0" smtClean="0"/>
              <a:t>machine</a:t>
            </a:r>
            <a:endParaRPr lang="en-US" sz="2000" dirty="0"/>
          </a:p>
          <a:p>
            <a:pPr marL="74295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8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0"/>
            <a:ext cx="12192000" cy="39348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31229"/>
          </a:xfrm>
          <a:prstGeom prst="rect">
            <a:avLst/>
          </a:prstGeom>
        </p:spPr>
      </p:pic>
      <p:sp>
        <p:nvSpPr>
          <p:cNvPr id="18" name="Frame 17"/>
          <p:cNvSpPr/>
          <p:nvPr/>
        </p:nvSpPr>
        <p:spPr>
          <a:xfrm>
            <a:off x="526474" y="1011383"/>
            <a:ext cx="6968836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/>
          <p:cNvSpPr/>
          <p:nvPr/>
        </p:nvSpPr>
        <p:spPr>
          <a:xfrm>
            <a:off x="526474" y="3338945"/>
            <a:ext cx="7176653" cy="29094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526474" y="5306292"/>
            <a:ext cx="9116290" cy="2632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7185"/>
            <a:ext cx="12192000" cy="2589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1005"/>
            <a:ext cx="12192000" cy="2313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287896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65018" y="1233055"/>
            <a:ext cx="8908473" cy="2770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90"/>
            <a:ext cx="12192000" cy="64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457201"/>
            <a:ext cx="11720947" cy="53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4" y="401779"/>
            <a:ext cx="11665526" cy="5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008909"/>
            <a:ext cx="8761412" cy="484909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Motivation</a:t>
            </a:r>
          </a:p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Goals of Project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Distributed System challenges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addressed</a:t>
            </a:r>
          </a:p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Background Information</a:t>
            </a:r>
          </a:p>
          <a:p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Major Design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Decisions</a:t>
            </a:r>
          </a:p>
          <a:p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Implementation</a:t>
            </a:r>
            <a:endParaRPr lang="en-US" sz="2400" dirty="0" smtClean="0"/>
          </a:p>
          <a:p>
            <a:pPr lvl="0">
              <a:buClr>
                <a:srgbClr val="ACD433"/>
              </a:buClr>
            </a:pPr>
            <a:r>
              <a:rPr lang="en-US" sz="2400" dirty="0"/>
              <a:t>Design of Performance Testing</a:t>
            </a:r>
            <a:endParaRPr lang="en-US" sz="2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ACD433"/>
              </a:buClr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Limitations</a:t>
            </a:r>
          </a:p>
          <a:p>
            <a:pPr lvl="0">
              <a:buClr>
                <a:srgbClr val="ACD433"/>
              </a:buClr>
            </a:pPr>
            <a:r>
              <a:rPr lang="en-US" sz="2400" dirty="0"/>
              <a:t>Possible Improvements</a:t>
            </a:r>
            <a:endParaRPr lang="en-US" sz="2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ACD433"/>
              </a:buClr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Conclusions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6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Performance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a time, only one Candidate can have majority of votes. </a:t>
            </a:r>
          </a:p>
          <a:p>
            <a:r>
              <a:rPr lang="en-US" dirty="0" smtClean="0"/>
              <a:t>If no one gets a majority, term++ and new Election Term Started.</a:t>
            </a:r>
          </a:p>
          <a:p>
            <a:r>
              <a:rPr lang="en-US" dirty="0" smtClean="0"/>
              <a:t>If term and Index is equal, then the data in that entry is equal.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8" y="3773197"/>
            <a:ext cx="10861963" cy="29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sz="2000" dirty="0" smtClean="0"/>
              <a:t>RMI registry is a Single </a:t>
            </a:r>
            <a:r>
              <a:rPr lang="en-US" sz="2000" dirty="0"/>
              <a:t>point of </a:t>
            </a:r>
            <a:r>
              <a:rPr lang="en-US" sz="2000" dirty="0" smtClean="0"/>
              <a:t>Failure</a:t>
            </a:r>
            <a:endParaRPr lang="en-US" sz="2000" dirty="0"/>
          </a:p>
          <a:p>
            <a:pPr marL="342900" lvl="1" indent="-342900"/>
            <a:endParaRPr lang="en-US" sz="2000" dirty="0"/>
          </a:p>
          <a:p>
            <a:pPr marL="342900" lvl="1" indent="-342900"/>
            <a:r>
              <a:rPr lang="en-US" sz="2000" dirty="0" smtClean="0"/>
              <a:t>Binding </a:t>
            </a:r>
            <a:r>
              <a:rPr lang="en-US" sz="2000" dirty="0"/>
              <a:t>an elected leader with a client </a:t>
            </a:r>
          </a:p>
          <a:p>
            <a:pPr marL="742950" lvl="2" indent="-342900"/>
            <a:r>
              <a:rPr lang="en-US" sz="1800" dirty="0"/>
              <a:t> Handling the rebinding of a client with a new </a:t>
            </a:r>
            <a:r>
              <a:rPr lang="en-US" sz="1800" dirty="0" smtClean="0"/>
              <a:t>leader.</a:t>
            </a:r>
          </a:p>
          <a:p>
            <a:pPr marL="742950" lvl="2" indent="-342900"/>
            <a:endParaRPr lang="en-US" sz="1800" dirty="0" smtClean="0"/>
          </a:p>
          <a:p>
            <a:pPr marL="342900" lvl="1" indent="-342900"/>
            <a:r>
              <a:rPr lang="en-US" sz="2000" dirty="0" smtClean="0"/>
              <a:t>Complications when a ghost leader comes back to life after a new leader is declared after a re-election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264" y="879075"/>
            <a:ext cx="8761413" cy="706964"/>
          </a:xfrm>
        </p:spPr>
        <p:txBody>
          <a:bodyPr/>
          <a:lstStyle/>
          <a:p>
            <a:r>
              <a:rPr lang="en-US" dirty="0" smtClean="0"/>
              <a:t>Possible Improvements and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assumed no crashes in the servers and a cluster size of 5. </a:t>
            </a:r>
          </a:p>
          <a:p>
            <a:r>
              <a:rPr lang="en-US" dirty="0" smtClean="0"/>
              <a:t>A possible improvement could be Dynamic addition/deletion of nodes.</a:t>
            </a:r>
          </a:p>
          <a:p>
            <a:r>
              <a:rPr lang="en-US" dirty="0" smtClean="0"/>
              <a:t>Enforcing a stronger Log Replication when there is a Leader Change</a:t>
            </a:r>
          </a:p>
          <a:p>
            <a:r>
              <a:rPr lang="en-US" dirty="0" smtClean="0"/>
              <a:t>Connection with a real time client to get real time data requests.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Algorithms are designed with correctness, efficiency and conciseness as the primary goals but Understandability is just as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4150" y="3182035"/>
            <a:ext cx="7579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		THANK </a:t>
            </a:r>
            <a:r>
              <a:rPr lang="en-US" sz="6600" dirty="0"/>
              <a:t>YOU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Consensus is an important concept in the distributed systems.</a:t>
            </a:r>
          </a:p>
          <a:p>
            <a:pPr fontAlgn="base"/>
            <a:r>
              <a:rPr lang="en-US" dirty="0"/>
              <a:t>The consensus problem requires agreement among a number of processes (or agents /nodes) for a single data value.</a:t>
            </a:r>
          </a:p>
          <a:p>
            <a:pPr fontAlgn="base"/>
            <a:r>
              <a:rPr lang="en-US" dirty="0"/>
              <a:t>A Consensus Algorithm allows a collection of machines to work as a coherent group.</a:t>
            </a:r>
          </a:p>
          <a:p>
            <a:pPr fontAlgn="base"/>
            <a:r>
              <a:rPr lang="en-US" dirty="0"/>
              <a:t>Examples of Consensus algorithms are </a:t>
            </a:r>
            <a:r>
              <a:rPr lang="en-US" b="1" dirty="0" err="1"/>
              <a:t>Paxos</a:t>
            </a:r>
            <a:r>
              <a:rPr lang="en-US" dirty="0"/>
              <a:t> ,</a:t>
            </a:r>
            <a:r>
              <a:rPr lang="en-US" b="1" dirty="0"/>
              <a:t>Raft</a:t>
            </a:r>
            <a:r>
              <a:rPr lang="en-US" dirty="0"/>
              <a:t>, </a:t>
            </a:r>
            <a:r>
              <a:rPr lang="en-US" b="1" dirty="0"/>
              <a:t>Chubby </a:t>
            </a:r>
            <a:r>
              <a:rPr lang="en-US" dirty="0"/>
              <a:t>(Google library)</a:t>
            </a:r>
          </a:p>
          <a:p>
            <a:pPr fontAlgn="base"/>
            <a:r>
              <a:rPr lang="en-US" dirty="0"/>
              <a:t>Discovered a paper “In Search of an Understandable Consensus Algorithm” that implements the Raft Algorithm.</a:t>
            </a:r>
          </a:p>
        </p:txBody>
      </p:sp>
    </p:spTree>
    <p:extLst>
      <p:ext uri="{BB962C8B-B14F-4D97-AF65-F5344CB8AC3E}">
        <p14:creationId xmlns:p14="http://schemas.microsoft.com/office/powerpoint/2010/main" val="66778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8761412" cy="3783445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Reproduce Raft consensus algorithm from the base paper with respect to </a:t>
            </a:r>
            <a:r>
              <a:rPr lang="en-US" b="1" dirty="0" smtClean="0"/>
              <a:t>Leader</a:t>
            </a:r>
            <a:r>
              <a:rPr lang="en-US" dirty="0" smtClean="0"/>
              <a:t> </a:t>
            </a:r>
            <a:r>
              <a:rPr lang="en-US" b="1" dirty="0" smtClean="0"/>
              <a:t>Election</a:t>
            </a:r>
            <a:r>
              <a:rPr lang="en-US" dirty="0" smtClean="0"/>
              <a:t> and </a:t>
            </a:r>
            <a:r>
              <a:rPr lang="en-US" b="1" dirty="0" smtClean="0"/>
              <a:t>Log Replication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Raft Libraries are already available in Jgroups-raft (Java) ,LogCabin (C++) and Go-raft (Go) etc.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We wanted to implement our own Raft consensus engine from scratch using Raft leader election and Log Replication algorithm mentioned in base paper as reference source.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05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/>
              <a:t>System challenges addressed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840181"/>
            <a:ext cx="8835711" cy="2888673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/>
              <a:t>Consensus</a:t>
            </a:r>
            <a:r>
              <a:rPr lang="en-US" dirty="0" smtClean="0"/>
              <a:t> among different nodes.</a:t>
            </a:r>
          </a:p>
          <a:p>
            <a:pPr fontAlgn="base"/>
            <a:r>
              <a:rPr lang="en-US" b="1" dirty="0" smtClean="0"/>
              <a:t>Leader Election </a:t>
            </a:r>
            <a:r>
              <a:rPr lang="en-US" dirty="0" smtClean="0"/>
              <a:t>in a cluster of Nodes.</a:t>
            </a:r>
          </a:p>
          <a:p>
            <a:pPr fontAlgn="base"/>
            <a:r>
              <a:rPr lang="en-US" dirty="0" smtClean="0"/>
              <a:t>Maintaining replica of the state machine using </a:t>
            </a:r>
            <a:r>
              <a:rPr lang="en-US" b="1" dirty="0" smtClean="0"/>
              <a:t>2-Phase Commit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0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Raft </a:t>
            </a:r>
            <a:r>
              <a:rPr lang="en-US" altLang="en-US" dirty="0" smtClean="0"/>
              <a:t>basics: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RAFT cluster consists of several servers</a:t>
            </a:r>
          </a:p>
          <a:p>
            <a:pPr lvl="1"/>
            <a:r>
              <a:rPr lang="en-US" altLang="en-US" dirty="0" smtClean="0"/>
              <a:t>5 nodes in our implementation</a:t>
            </a:r>
            <a:endParaRPr lang="en-US" altLang="en-US" dirty="0"/>
          </a:p>
          <a:p>
            <a:r>
              <a:rPr lang="en-US" altLang="en-US" dirty="0"/>
              <a:t>Each server can be in one of three states</a:t>
            </a:r>
          </a:p>
          <a:p>
            <a:pPr lvl="1"/>
            <a:r>
              <a:rPr lang="en-US" altLang="en-US" b="1" i="1" dirty="0"/>
              <a:t>Leader</a:t>
            </a:r>
          </a:p>
          <a:p>
            <a:pPr lvl="1"/>
            <a:r>
              <a:rPr lang="en-US" altLang="en-US" b="1" i="1" dirty="0" smtClean="0"/>
              <a:t>Follower            </a:t>
            </a:r>
            <a:endParaRPr lang="en-US" altLang="en-US" b="1" i="1" dirty="0"/>
          </a:p>
          <a:p>
            <a:pPr lvl="1"/>
            <a:r>
              <a:rPr lang="en-US" altLang="en-US" b="1" i="1" dirty="0" smtClean="0"/>
              <a:t>Candidate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574" y="3915508"/>
            <a:ext cx="5682579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42364" y="6567055"/>
            <a:ext cx="5361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Search of an Understandable Consensus Algorithm </a:t>
            </a:r>
          </a:p>
        </p:txBody>
      </p:sp>
    </p:spTree>
    <p:extLst>
      <p:ext uri="{BB962C8B-B14F-4D97-AF65-F5344CB8AC3E}">
        <p14:creationId xmlns:p14="http://schemas.microsoft.com/office/powerpoint/2010/main" val="36081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Raft basics: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Servers communicate though idempotent RPCs</a:t>
            </a:r>
          </a:p>
          <a:p>
            <a:pPr lvl="1"/>
            <a:r>
              <a:rPr lang="en-US" altLang="en-US" sz="1800" b="1" dirty="0" err="1"/>
              <a:t>RequestVote</a:t>
            </a:r>
            <a:endParaRPr lang="en-US" altLang="en-US" sz="1800" b="1" dirty="0"/>
          </a:p>
          <a:p>
            <a:pPr lvl="2"/>
            <a:r>
              <a:rPr lang="en-US" altLang="en-US" sz="1800" dirty="0"/>
              <a:t>Initiated by candidates during elections </a:t>
            </a:r>
            <a:r>
              <a:rPr lang="en-US" altLang="en-US" sz="1800" dirty="0" smtClean="0"/>
              <a:t>to get votes</a:t>
            </a:r>
            <a:endParaRPr lang="en-US" altLang="en-US" sz="1800" dirty="0"/>
          </a:p>
          <a:p>
            <a:pPr lvl="1"/>
            <a:r>
              <a:rPr lang="en-US" altLang="en-US" sz="1800" b="1" dirty="0"/>
              <a:t>AppendEntry</a:t>
            </a:r>
          </a:p>
          <a:p>
            <a:pPr lvl="2"/>
            <a:r>
              <a:rPr lang="en-US" altLang="en-US" sz="1800" dirty="0"/>
              <a:t>Initiated by leaders to</a:t>
            </a:r>
          </a:p>
          <a:p>
            <a:pPr lvl="3"/>
            <a:r>
              <a:rPr lang="en-US" altLang="en-US" sz="1800" dirty="0"/>
              <a:t>Replicate log </a:t>
            </a:r>
            <a:r>
              <a:rPr lang="en-US" altLang="en-US" sz="1800" dirty="0" smtClean="0"/>
              <a:t>entries for data sent from client</a:t>
            </a:r>
            <a:endParaRPr lang="en-US" altLang="en-US" sz="1800" dirty="0"/>
          </a:p>
          <a:p>
            <a:pPr lvl="3"/>
            <a:r>
              <a:rPr lang="en-US" altLang="en-US" sz="1800" dirty="0"/>
              <a:t>Provide a form of </a:t>
            </a:r>
            <a:r>
              <a:rPr lang="en-US" altLang="en-US" sz="1800" dirty="0" smtClean="0"/>
              <a:t>heartbeat as null entries when no data sent from client</a:t>
            </a:r>
            <a:endParaRPr lang="en-US" alt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Raft Leader </a:t>
            </a:r>
            <a:r>
              <a:rPr lang="en-US" altLang="en-US" dirty="0"/>
              <a:t>E</a:t>
            </a:r>
            <a:r>
              <a:rPr lang="en-US" altLang="en-US" dirty="0" smtClean="0"/>
              <a:t>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The working of the algorithm is handled by 2 </a:t>
            </a:r>
            <a:r>
              <a:rPr lang="en-US" altLang="en-US" b="1" dirty="0" smtClean="0"/>
              <a:t>Timer Tasks:</a:t>
            </a:r>
          </a:p>
          <a:p>
            <a:pPr lvl="1"/>
            <a:r>
              <a:rPr lang="en-US" altLang="en-US" b="1" dirty="0" smtClean="0"/>
              <a:t>Election Task</a:t>
            </a:r>
          </a:p>
          <a:p>
            <a:pPr lvl="1"/>
            <a:r>
              <a:rPr lang="en-US" altLang="en-US" b="1" dirty="0" smtClean="0"/>
              <a:t>AppendEntry Task</a:t>
            </a:r>
          </a:p>
          <a:p>
            <a:r>
              <a:rPr lang="en-US" altLang="en-US" dirty="0"/>
              <a:t>All nodes start in</a:t>
            </a:r>
            <a:r>
              <a:rPr lang="en-US" altLang="en-US" b="1" dirty="0"/>
              <a:t> Follower </a:t>
            </a:r>
            <a:r>
              <a:rPr lang="en-US" altLang="en-US" b="1" dirty="0" smtClean="0"/>
              <a:t>State. </a:t>
            </a:r>
            <a:r>
              <a:rPr lang="en-US" altLang="en-US" dirty="0" smtClean="0"/>
              <a:t>In absence of heartbeat from Leader</a:t>
            </a:r>
            <a:r>
              <a:rPr lang="en-US" altLang="en-US" b="1" dirty="0" smtClean="0"/>
              <a:t>, </a:t>
            </a:r>
          </a:p>
          <a:p>
            <a:pPr lvl="1"/>
            <a:r>
              <a:rPr lang="en-US" altLang="en-US" dirty="0" smtClean="0"/>
              <a:t>Increment Election Term</a:t>
            </a:r>
          </a:p>
          <a:p>
            <a:pPr lvl="1"/>
            <a:r>
              <a:rPr lang="en-US" altLang="en-US" dirty="0" smtClean="0"/>
              <a:t>Change state to </a:t>
            </a:r>
            <a:r>
              <a:rPr lang="en-US" altLang="en-US" b="1" dirty="0" smtClean="0"/>
              <a:t>Candidate</a:t>
            </a:r>
          </a:p>
          <a:p>
            <a:pPr lvl="1"/>
            <a:r>
              <a:rPr lang="en-US" altLang="en-US" b="1" dirty="0" smtClean="0"/>
              <a:t>Request votes </a:t>
            </a:r>
            <a:r>
              <a:rPr lang="en-US" altLang="en-US" dirty="0" smtClean="0"/>
              <a:t>from other nodes</a:t>
            </a:r>
          </a:p>
          <a:p>
            <a:r>
              <a:rPr lang="en-US" altLang="en-US" dirty="0"/>
              <a:t>The Election Timeout for each node is random to avoid </a:t>
            </a:r>
            <a:r>
              <a:rPr lang="en-US" altLang="en-US" b="1" dirty="0"/>
              <a:t>Split </a:t>
            </a:r>
            <a:r>
              <a:rPr lang="en-US" altLang="en-US" b="1" dirty="0" smtClean="0"/>
              <a:t>Votes</a:t>
            </a:r>
            <a:r>
              <a:rPr lang="en-US" altLang="en-US" dirty="0"/>
              <a:t>.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28621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Votes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Candidate sends </a:t>
            </a:r>
            <a:r>
              <a:rPr lang="en-US" altLang="en-US" b="1" dirty="0" err="1" smtClean="0"/>
              <a:t>RequestVote</a:t>
            </a:r>
            <a:r>
              <a:rPr lang="en-US" altLang="en-US" b="1" dirty="0" smtClean="0"/>
              <a:t> RPC </a:t>
            </a:r>
            <a:r>
              <a:rPr lang="en-US" altLang="en-US" dirty="0" smtClean="0"/>
              <a:t>along with the current election term and last committed data in its local state Log</a:t>
            </a:r>
            <a:endParaRPr lang="en-US" altLang="en-US" dirty="0"/>
          </a:p>
          <a:p>
            <a:r>
              <a:rPr lang="en-US" altLang="en-US" dirty="0" smtClean="0"/>
              <a:t>Once a node receives a </a:t>
            </a:r>
            <a:r>
              <a:rPr lang="en-US" altLang="en-US" b="1" dirty="0" err="1"/>
              <a:t>RequestVote</a:t>
            </a:r>
            <a:r>
              <a:rPr lang="en-US" altLang="en-US" b="1" dirty="0"/>
              <a:t> </a:t>
            </a:r>
            <a:r>
              <a:rPr lang="en-US" altLang="en-US" b="1" dirty="0" smtClean="0"/>
              <a:t>RPC </a:t>
            </a:r>
            <a:r>
              <a:rPr lang="en-US" altLang="en-US" dirty="0" smtClean="0"/>
              <a:t>it checks </a:t>
            </a:r>
          </a:p>
          <a:p>
            <a:pPr lvl="1"/>
            <a:r>
              <a:rPr lang="en-US" altLang="en-US" dirty="0" smtClean="0"/>
              <a:t>received term &gt; current term </a:t>
            </a:r>
          </a:p>
          <a:p>
            <a:pPr lvl="1"/>
            <a:r>
              <a:rPr lang="en-US" altLang="en-US" dirty="0" smtClean="0"/>
              <a:t> Last Committed Data &gt;= its own Last Committed Data</a:t>
            </a:r>
          </a:p>
          <a:p>
            <a:pPr lvl="1"/>
            <a:r>
              <a:rPr lang="en-US" altLang="en-US" dirty="0" smtClean="0"/>
              <a:t>If true, grants Vote else, denies vote.</a:t>
            </a:r>
          </a:p>
          <a:p>
            <a:r>
              <a:rPr lang="en-US" altLang="en-US" dirty="0" smtClean="0"/>
              <a:t>Each node can vote only once in each </a:t>
            </a:r>
            <a:r>
              <a:rPr lang="en-US" altLang="en-US" b="1" dirty="0" smtClean="0"/>
              <a:t>Election Term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617853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1959</TotalTime>
  <Words>865</Words>
  <Application>Microsoft Macintosh PowerPoint</Application>
  <PresentationFormat>Widescreen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Century Gothic</vt:lpstr>
      <vt:lpstr>Wingdings 3</vt:lpstr>
      <vt:lpstr>Arial</vt:lpstr>
      <vt:lpstr>Ion Boardroom</vt:lpstr>
      <vt:lpstr>Raft Engine- A Consensus Algorithm</vt:lpstr>
      <vt:lpstr>OUTLINE</vt:lpstr>
      <vt:lpstr>Motivation</vt:lpstr>
      <vt:lpstr>Goals of Project</vt:lpstr>
      <vt:lpstr> Distributed System challenges addressed  </vt:lpstr>
      <vt:lpstr>Raft basics: States</vt:lpstr>
      <vt:lpstr>Raft basics: RPC</vt:lpstr>
      <vt:lpstr>Raft Leader Election</vt:lpstr>
      <vt:lpstr>Request Votes</vt:lpstr>
      <vt:lpstr>Split elections</vt:lpstr>
      <vt:lpstr>Winning an election</vt:lpstr>
      <vt:lpstr>Log replication</vt:lpstr>
      <vt:lpstr>Log Replication</vt:lpstr>
      <vt:lpstr> Major Design Decisions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of Performance Testing</vt:lpstr>
      <vt:lpstr>Limitations</vt:lpstr>
      <vt:lpstr>Possible Improvements and Lessons Learned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Sruthi Gottumukkala</dc:creator>
  <cp:lastModifiedBy>Sruthi Gottumukkala</cp:lastModifiedBy>
  <cp:revision>246</cp:revision>
  <dcterms:created xsi:type="dcterms:W3CDTF">2016-03-07T03:22:07Z</dcterms:created>
  <dcterms:modified xsi:type="dcterms:W3CDTF">2016-03-10T13:53:46Z</dcterms:modified>
</cp:coreProperties>
</file>